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76" r:id="rId3"/>
    <p:sldId id="413" r:id="rId5"/>
    <p:sldId id="379" r:id="rId6"/>
    <p:sldId id="380" r:id="rId7"/>
    <p:sldId id="448" r:id="rId8"/>
    <p:sldId id="447" r:id="rId9"/>
    <p:sldId id="400" r:id="rId10"/>
    <p:sldId id="446" r:id="rId11"/>
    <p:sldId id="449" r:id="rId12"/>
    <p:sldId id="450" r:id="rId13"/>
    <p:sldId id="451" r:id="rId14"/>
    <p:sldId id="396" r:id="rId15"/>
    <p:sldId id="452" r:id="rId16"/>
    <p:sldId id="453" r:id="rId17"/>
    <p:sldId id="454" r:id="rId18"/>
    <p:sldId id="455" r:id="rId19"/>
    <p:sldId id="411" r:id="rId20"/>
    <p:sldId id="395" r:id="rId21"/>
  </p:sldIdLst>
  <p:sldSz cx="12192000" cy="6858000"/>
  <p:notesSz cx="7103745" cy="10234295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9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B183"/>
    <a:srgbClr val="64B9C5"/>
    <a:srgbClr val="46268A"/>
    <a:srgbClr val="9A6BBB"/>
    <a:srgbClr val="8A4C97"/>
    <a:srgbClr val="7852A3"/>
    <a:srgbClr val="D82E84"/>
    <a:srgbClr val="71278A"/>
    <a:srgbClr val="E8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31"/>
        <p:guide pos="39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8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52.xml"/><Relationship Id="rId3" Type="http://schemas.openxmlformats.org/officeDocument/2006/relationships/image" Target="../media/image16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ags" Target="../tags/tag61.xml"/><Relationship Id="rId6" Type="http://schemas.openxmlformats.org/officeDocument/2006/relationships/image" Target="../media/image18.png"/><Relationship Id="rId5" Type="http://schemas.openxmlformats.org/officeDocument/2006/relationships/tags" Target="../tags/tag60.xml"/><Relationship Id="rId4" Type="http://schemas.openxmlformats.org/officeDocument/2006/relationships/image" Target="../media/image17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image" Target="../media/image22.png"/><Relationship Id="rId5" Type="http://schemas.openxmlformats.org/officeDocument/2006/relationships/tags" Target="../tags/tag72.xml"/><Relationship Id="rId4" Type="http://schemas.openxmlformats.org/officeDocument/2006/relationships/image" Target="../media/image21.png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79.xml"/><Relationship Id="rId5" Type="http://schemas.openxmlformats.org/officeDocument/2006/relationships/image" Target="../media/image23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33.xml"/><Relationship Id="rId5" Type="http://schemas.openxmlformats.org/officeDocument/2006/relationships/image" Target="../media/image11.png"/><Relationship Id="rId4" Type="http://schemas.openxmlformats.org/officeDocument/2006/relationships/tags" Target="../tags/tag32.xml"/><Relationship Id="rId3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tags" Target="../tags/tag37.xml"/><Relationship Id="rId4" Type="http://schemas.openxmlformats.org/officeDocument/2006/relationships/image" Target="../media/image12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14.jpeg"/><Relationship Id="rId1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356235" y="2606675"/>
            <a:ext cx="6826250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本课中你将学习：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“非”运算的基本规则是什么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如何应用“非”运算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如何综合应用“与”运算和“非”运算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第3课“非”运算巧妙控灯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“非”运算的规则</a:t>
            </a:r>
            <a:endParaRPr lang="zh-CN" altLang="en-US" sz="2800" dirty="0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32220" y="1162685"/>
            <a:ext cx="4949190" cy="457390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972185" y="1951355"/>
            <a:ext cx="4988560" cy="1639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例子 3：周末时，在商场做销售工作的妈妈休息，就可以陪伴我们过周末，为“真”；否则，就不能陪伴我们过周末，为“假”。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“非”运算的规则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705610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请同学们思考并分析生活中的案例，分析它们的初始状态以及经过 “非”运算转换后的结果，用真值表示，完成表 2.3.4。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 algn="ctr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2.3.4  “非”运算状态转换表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1096010" y="3239770"/>
          <a:ext cx="10126980" cy="2623185"/>
        </p:xfrm>
        <a:graphic>
          <a:graphicData uri="http://schemas.openxmlformats.org/drawingml/2006/table">
            <a:tbl>
              <a:tblPr/>
              <a:tblGrid>
                <a:gridCol w="2883535"/>
                <a:gridCol w="880745"/>
                <a:gridCol w="2011680"/>
                <a:gridCol w="870585"/>
                <a:gridCol w="2589530"/>
                <a:gridCol w="890905"/>
              </a:tblGrid>
              <a:tr h="443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情境或语句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真值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第一次取反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真值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第二次取反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真值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</a:tr>
              <a:tr h="825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人喜欢动画片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1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人不喜欢动画片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0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没有人不喜欢动画片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1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他的话不无道理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这件事你非做好不可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“非”运算的应用</a:t>
            </a:r>
            <a:endParaRPr altLang="en-US" sz="28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590" y="1541145"/>
            <a:ext cx="5906770" cy="4219575"/>
          </a:xfrm>
          <a:prstGeom prst="rect">
            <a:avLst/>
          </a:prstGeom>
        </p:spPr>
        <p:txBody>
          <a:bodyPr>
            <a:noAutofit/>
          </a:bodyPr>
          <a:p>
            <a:pPr indent="522605"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生活中许多事情都会有一个正常的范围值， 某项值监测超过正常值的范围时，就会提出警  示，需要引起人为干预，使之向好的方向发展。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以通过时间控制的路灯系统为例，如图 2.3.2，我们设定 20 点至次日 6 点为夜晚， 此时路灯会自动开启。考虑到 6 点到 20 点是一个连续的时间区间，我们可以利用“非”运  算的概念简化这一逻辑表达，程序如图 2.3.3所示。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0470" y="3295015"/>
            <a:ext cx="3279775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ctr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2.3.2    太阳能路灯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26" name="IM 1026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6040" y="1050925"/>
            <a:ext cx="3247390" cy="2226310"/>
          </a:xfrm>
          <a:prstGeom prst="rect">
            <a:avLst/>
          </a:prstGeom>
        </p:spPr>
      </p:pic>
      <p:pic>
        <p:nvPicPr>
          <p:cNvPr id="1038" name="IM 1038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36815" y="4084320"/>
            <a:ext cx="3470910" cy="42037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085205" y="4616450"/>
            <a:ext cx="6162040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ctr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2.3.3    以“非”运算描述夜间的指令语句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“非”运算的应用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705610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请尝试运用“非”运算的概念编写一个以声音和时间共同控制的小 区照明灯程序，并在下方的方框内写出你的程序。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73743826" name="任意多边形 1073743825"/>
          <p:cNvSpPr/>
          <p:nvPr>
            <p:custDataLst>
              <p:tags r:id="rId4"/>
            </p:custDataLst>
          </p:nvPr>
        </p:nvSpPr>
        <p:spPr>
          <a:xfrm>
            <a:off x="1830705" y="2820670"/>
            <a:ext cx="6990080" cy="3190240"/>
          </a:xfrm>
          <a:custGeom>
            <a:avLst/>
            <a:gdLst/>
            <a:ahLst/>
            <a:cxnLst/>
            <a:pathLst>
              <a:path w="7840" h="4625">
                <a:moveTo>
                  <a:pt x="8" y="4616"/>
                </a:moveTo>
                <a:lnTo>
                  <a:pt x="7832" y="4616"/>
                </a:lnTo>
                <a:lnTo>
                  <a:pt x="7832" y="8"/>
                </a:lnTo>
                <a:lnTo>
                  <a:pt x="8" y="8"/>
                </a:lnTo>
                <a:lnTo>
                  <a:pt x="8" y="4616"/>
                </a:lnTo>
                <a:close/>
              </a:path>
            </a:pathLst>
          </a:custGeom>
          <a:noFill/>
          <a:ln w="10795" cap="flat" cmpd="sng">
            <a:solidFill>
              <a:srgbClr val="0D94CB"/>
            </a:solidFill>
            <a:prstDash val="solid"/>
            <a:miter lim="4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1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480" y="3074670"/>
            <a:ext cx="4549140" cy="242951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3025" y="-208280"/>
            <a:ext cx="4064000" cy="38481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04005" y="56419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图：参考程序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逻辑运算综合应用</a:t>
            </a:r>
            <a:endParaRPr altLang="en-US" sz="28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342390"/>
            <a:ext cx="4967605" cy="3373755"/>
          </a:xfrm>
          <a:prstGeom prst="rect">
            <a:avLst/>
          </a:prstGeom>
        </p:spPr>
        <p:txBody>
          <a:bodyPr>
            <a:noAutofit/>
          </a:bodyPr>
          <a:p>
            <a:pPr indent="522605"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声光控技术的应用，让原本手动控制开关的灯能够通过光线与音量进 行控制。当环境足够亮时，不论音量多大，灯都不会被点亮；而环境变暗 时，只要拍拍手就能打开灯。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1160" y="1054100"/>
            <a:ext cx="4724400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逻辑运算综合应用</a:t>
            </a:r>
            <a:endParaRPr altLang="en-US" sz="28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890" y="1000760"/>
            <a:ext cx="10374630" cy="62420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那么声光控节能灯是如何实现的呢？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P59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4780" y="1734820"/>
            <a:ext cx="3455670" cy="35871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55360" y="2042160"/>
            <a:ext cx="5219700" cy="26517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44805" y="5245100"/>
            <a:ext cx="5596255" cy="62420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2.3.4    声光控节能灯的算法流程图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988050" y="5229860"/>
            <a:ext cx="5596255" cy="62420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2.3.5    声光控灯的示例程序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逻辑运算综合应用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61010" y="1705610"/>
            <a:ext cx="1143889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在编程软件的仿真环境下，你是否能模拟声音、光线的变化来验证 程序执行的效果（图2.3.6）？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P60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24200" y="2170430"/>
            <a:ext cx="5943600" cy="22860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695575" y="4396740"/>
            <a:ext cx="6494780" cy="527050"/>
          </a:xfrm>
          <a:prstGeom prst="rect">
            <a:avLst/>
          </a:prstGeom>
        </p:spPr>
        <p:txBody>
          <a:bodyPr>
            <a:noAutofit/>
          </a:bodyPr>
          <a:p>
            <a:pPr indent="522605" algn="ctr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2.3.6    实现声光控制的 RGB 灯效果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1010" y="4923790"/>
            <a:ext cx="109950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83210">
              <a:lnSpc>
                <a:spcPct val="150000"/>
              </a:lnSpc>
            </a:pPr>
            <a:r>
              <a:rPr lang="en-US" sz="2000" b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000" b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将程序上传主控板，测试不同音量、不同环境亮度下灯打开和关闭 的情况，你发现有哪些问题，可以如何改进？</a:t>
            </a:r>
            <a:endParaRPr sz="2000" b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305" y="1890395"/>
            <a:ext cx="7260590" cy="294259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对照编程软件，观察主控板，上面还有哪些部分可实现输入功能？  请根据实验条件，设计一个情境，利用不同的输入设备，经过“与”运 算、“或”运算、“非”运算共同控制灯的亮灭效果。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1209675" y="1113790"/>
            <a:ext cx="183959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P60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ym typeface="+mn-ea"/>
              </a:rPr>
              <a:t>“非”运算巧妙控灯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1105" y="1424940"/>
            <a:ext cx="3794125" cy="3872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05" y="3155950"/>
            <a:ext cx="7019290" cy="28486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49880" y="5636260"/>
            <a:ext cx="11817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参考程序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4" name="IM 98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38675" y="2462530"/>
            <a:ext cx="3137535" cy="2971165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“非”运算巧妙控灯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780" y="1072515"/>
            <a:ext cx="10814050" cy="901065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 2.3.1 所示，我们可以辩证地看待生活中的事物，有时用正向思维  “百思不得其解”的问题，我们用逆向思维就会迎刃而解。相对正向思维， 逆向思维是反其道而行之，在逻辑运算中，我们可以用“非”运算进行表 达。本节课，我们将以具体事例分析“非”运算，应用“非”运算。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67125" y="553529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altLang="en-US" sz="2000" b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2.3.1    事物的对立</a:t>
            </a:r>
            <a:endParaRPr lang="zh-CN" altLang="en-US" sz="2000" b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5059680" cy="901700"/>
            <a:chOff x="1678" y="2959"/>
            <a:chExt cx="796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627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生活中的“非”运算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2933700"/>
            <a:ext cx="4577080" cy="901700"/>
            <a:chOff x="1678" y="2959"/>
            <a:chExt cx="720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551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“非”运算的规则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149725"/>
            <a:ext cx="4577080" cy="901700"/>
            <a:chOff x="1678" y="2959"/>
            <a:chExt cx="720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551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“非”运算的应用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1"/>
            </p:custDataLst>
          </p:nvPr>
        </p:nvGrpSpPr>
        <p:grpSpPr>
          <a:xfrm>
            <a:off x="1985645" y="5365750"/>
            <a:ext cx="5040630" cy="901700"/>
            <a:chOff x="1678" y="2959"/>
            <a:chExt cx="7938" cy="1420"/>
          </a:xfrm>
        </p:grpSpPr>
        <p:sp>
          <p:nvSpPr>
            <p:cNvPr id="3" name="清华大学活动主题大标题"/>
            <p:cNvSpPr txBox="1"/>
            <p:nvPr>
              <p:custDataLst>
                <p:tags r:id="rId12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04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8" name="副标题文字副标题文字副标题文字"/>
            <p:cNvSpPr txBox="1"/>
            <p:nvPr>
              <p:custDataLst>
                <p:tags r:id="rId13"/>
              </p:custDataLst>
            </p:nvPr>
          </p:nvSpPr>
          <p:spPr>
            <a:xfrm>
              <a:off x="3376" y="3074"/>
              <a:ext cx="624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逻辑运算综合应用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生活中的“非”运算</a:t>
            </a:r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7365" y="1065530"/>
            <a:ext cx="4481830" cy="3806190"/>
            <a:chOff x="1409" y="1492"/>
            <a:chExt cx="4434" cy="4494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409" y="1492"/>
              <a:ext cx="4434" cy="4494"/>
            </a:xfrm>
            <a:prstGeom prst="rect">
              <a:avLst/>
            </a:prstGeom>
          </p:spPr>
        </p:pic>
        <p:sp>
          <p:nvSpPr>
            <p:cNvPr id="8" name="圆角矩形标注 7"/>
            <p:cNvSpPr/>
            <p:nvPr/>
          </p:nvSpPr>
          <p:spPr>
            <a:xfrm>
              <a:off x="2513" y="1732"/>
              <a:ext cx="3214" cy="1305"/>
            </a:xfrm>
            <a:prstGeom prst="wedgeRoundRectCallout">
              <a:avLst/>
            </a:prstGeom>
            <a:solidFill>
              <a:schemeClr val="bg1"/>
            </a:solidFill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altLang="zh-CN">
                  <a:solidFill>
                    <a:schemeClr val="tx1"/>
                  </a:solidFill>
                </a:rPr>
                <a:t>       </a:t>
              </a:r>
              <a:r>
                <a:rPr lang="zh-CN" altLang="en-US">
                  <a:solidFill>
                    <a:schemeClr val="tx1"/>
                  </a:solidFill>
                </a:rPr>
                <a:t>建议你“非高糖”饮食，即避免摄入高糖食品。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69075" y="1065530"/>
            <a:ext cx="3931920" cy="39655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5285" y="4872355"/>
            <a:ext cx="4613910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场景1：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医生可能会建议你“非高糖”饮食，即避免摄入高糖食品。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5334635" y="4916170"/>
            <a:ext cx="66890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 2：招聘广告中可能会列出“非吸烟者”优先，意味着吸烟者将 在“非吸烟者”没有聘满的情况下才有机会。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生活中的“非”运算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549390" y="4993005"/>
            <a:ext cx="50145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 4：你可能会选择参加“非正式”聚会，即不要求正式着装或严 格礼仪的活动。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207010" y="4993005"/>
            <a:ext cx="58312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 3：你可以选择“非红色”的衣服，意味着你需要排除所有红色的衣服，选择其他颜色。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3460" y="1066165"/>
            <a:ext cx="3837940" cy="3926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2404"/>
          <a:stretch>
            <a:fillRect/>
          </a:stretch>
        </p:blipFill>
        <p:spPr>
          <a:xfrm>
            <a:off x="6746240" y="1057275"/>
            <a:ext cx="3986530" cy="39223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生活中的“非”运算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26465" y="1076325"/>
            <a:ext cx="9292590" cy="64833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请大家仔细阅读上述例子，填写表 2.3.1，思考它们有什么共同点。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0815" y="1916430"/>
            <a:ext cx="5744210" cy="58801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2.3.1  生活中的“非”运算案例分析表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470025" y="2738120"/>
          <a:ext cx="9299575" cy="2371090"/>
        </p:xfrm>
        <a:graphic>
          <a:graphicData uri="http://schemas.openxmlformats.org/drawingml/2006/table">
            <a:tbl>
              <a:tblPr/>
              <a:tblGrid>
                <a:gridCol w="1965325"/>
                <a:gridCol w="2846705"/>
                <a:gridCol w="1955165"/>
                <a:gridCol w="2532380"/>
              </a:tblGrid>
              <a:tr h="469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描述场景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选择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舍弃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“非”运算的效果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</a:tr>
              <a:tr h="4692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健康建议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“非高糖”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高糖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取反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招聘选择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“非吸烟者”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吸烟者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衣服选择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“非红色”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聚会着装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生活中的“非”运算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858010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请同学们思考你在生活中观察到的“非”运算案例，并完成表 2.3.2。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 algn="ctr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2.3.2  “非”运算描述记录表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P56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2525395" y="3012440"/>
          <a:ext cx="7732395" cy="2230120"/>
        </p:xfrm>
        <a:graphic>
          <a:graphicData uri="http://schemas.openxmlformats.org/drawingml/2006/table">
            <a:tbl>
              <a:tblPr/>
              <a:tblGrid>
                <a:gridCol w="2512060"/>
                <a:gridCol w="5220335"/>
              </a:tblGrid>
              <a:tr h="368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例子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“非”运算描述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桌上硬币面的朝向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桌上硬币不是正面朝上就是反面朝上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闹钟的设置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60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“非”运算的规则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35355" y="1145540"/>
            <a:ext cx="10083800" cy="214312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“非”运算，也称为“逻辑非”，是一种非常基础的逻辑操作。它的作    用是改变事物的当前状态，使之变为相反的状态。例如，如果当前状态是    “真”（用“1”表示），进行“非”运算后，状态就会变为“假”（用“0 ” 表示）；如果当前状态是“假”，进行非运算后，状态就会变为“真”。“非” 运算真值表如表 2.3.3 所示。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575435" y="3072765"/>
            <a:ext cx="8046720" cy="620395"/>
          </a:xfrm>
          <a:prstGeom prst="rect">
            <a:avLst/>
          </a:prstGeom>
        </p:spPr>
        <p:txBody>
          <a:bodyPr>
            <a:noAutofit/>
          </a:bodyPr>
          <a:p>
            <a:pPr indent="522605" algn="ctr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2.3.3  “非”运算真值表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2303780" y="3854450"/>
          <a:ext cx="7538085" cy="1271905"/>
        </p:xfrm>
        <a:graphic>
          <a:graphicData uri="http://schemas.openxmlformats.org/drawingml/2006/table">
            <a:tbl>
              <a:tblPr/>
              <a:tblGrid>
                <a:gridCol w="1275080"/>
                <a:gridCol w="3129280"/>
                <a:gridCol w="3133725"/>
              </a:tblGrid>
              <a:tr h="4178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真值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“非”运算表达式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“非”运算后结果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B"/>
                    </a:solidFill>
                  </a:tcPr>
                </a:tc>
              </a:tr>
              <a:tr h="41719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not</a:t>
                      </a:r>
                      <a:r>
                        <a:rPr lang="en-US"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1=0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not</a:t>
                      </a:r>
                      <a:r>
                        <a:rPr lang="en-US"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 =1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20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endParaRPr sz="20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D9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“非”运算的规则</a:t>
            </a:r>
            <a:endParaRPr lang="zh-CN" altLang="en-US" sz="2800" dirty="0"/>
          </a:p>
        </p:txBody>
      </p:sp>
      <p:pic>
        <p:nvPicPr>
          <p:cNvPr id="4" name="图片 3" descr="未命名项目-图层 1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" y="977900"/>
            <a:ext cx="4180205" cy="3926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3255" y="5069205"/>
            <a:ext cx="40938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例子 </a:t>
            </a:r>
            <a:r>
              <a:rPr 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知识竞赛时，我们答对一题加 1 分，答错或不回答则不加分。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5224780" y="5001895"/>
            <a:ext cx="6570345" cy="1033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例子 2：假设有一个传感器，它能监测是否有人经过。当有人经过时， 传感器返回“真”（真值为 1）；当没有人经过时，返回“假”（真值为 0 ）。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00750" y="977900"/>
            <a:ext cx="4556125" cy="4017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9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8.xml><?xml version="1.0" encoding="utf-8"?>
<p:tagLst xmlns:p="http://schemas.openxmlformats.org/presentationml/2006/main">
  <p:tag name="KSO_WM_DIAGRAM_VIRTUALLY_FRAME" val="{&quot;height&quot;:311.8,&quot;left&quot;:83.9,&quot;top&quot;:143.4,&quot;width&quot;:797.1}"/>
  <p:tag name="KSO_WM_BEAUTIFY_FLAG" val=""/>
</p:tagLst>
</file>

<file path=ppt/tags/tag29.xml><?xml version="1.0" encoding="utf-8"?>
<p:tagLst xmlns:p="http://schemas.openxmlformats.org/presentationml/2006/main">
  <p:tag name="KSO_WM_DIAGRAM_VIRTUALLY_FRAME" val="{&quot;height&quot;:311.8,&quot;left&quot;:83.9,&quot;top&quot;:143.4,&quot;width&quot;:797.1}"/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TABLE_ENDDRAG_ORIGIN_RECT" val="732*186"/>
  <p:tag name="TABLE_ENDDRAG_RECT" val="159*155*732*186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TABLE_ENDDRAG_ORIGIN_RECT" val="608*175"/>
  <p:tag name="TABLE_ENDDRAG_RECT" val="150*270*608*175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TABLE_ENDDRAG_ORIGIN_RECT" val="593*100"/>
  <p:tag name="TABLE_ENDDRAG_RECT" val="133*303*593*100"/>
</p:tagLst>
</file>

<file path=ppt/tags/tag4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TABLE_ENDDRAG_ORIGIN_RECT" val="797*206"/>
  <p:tag name="TABLE_ENDDRAG_RECT" val="86*248*797*206"/>
</p:tagLst>
</file>

<file path=ppt/tags/tag5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resource_record_key" val="{&quot;29&quot;:[50000283]}"/>
  <p:tag name="commondata" val="eyJoZGlkIjoiYWIwOGQyOWZlNTQ2N2FkNGQ1N2E3ZDM3ZDYyZTBjNDcifQ==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2110</Words>
  <Application>WPS 演示</Application>
  <PresentationFormat>自定义</PresentationFormat>
  <Paragraphs>343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Arial Unicode MS</vt:lpstr>
      <vt:lpstr>Calibri</vt:lpstr>
      <vt:lpstr>Office 主题​​</vt:lpstr>
      <vt:lpstr>第3课“非”运算巧妙控灯</vt:lpstr>
      <vt:lpstr>第3课  “非”运算巧妙控灯</vt:lpstr>
      <vt:lpstr>PowerPoint 演示文稿</vt:lpstr>
      <vt:lpstr>生活中的“非”运算</vt:lpstr>
      <vt:lpstr>生活中的“非”运算</vt:lpstr>
      <vt:lpstr>生活中的“非”运算</vt:lpstr>
      <vt:lpstr>生活中的“非”运算</vt:lpstr>
      <vt:lpstr>“非”运算的规则</vt:lpstr>
      <vt:lpstr>“非”运算的规则</vt:lpstr>
      <vt:lpstr>“非”运算的规则</vt:lpstr>
      <vt:lpstr>“非”运算的规则</vt:lpstr>
      <vt:lpstr>“非”运算的应用</vt:lpstr>
      <vt:lpstr>“非”运算的应用</vt:lpstr>
      <vt:lpstr>逻辑运算综合应用</vt:lpstr>
      <vt:lpstr>逻辑运算综合应用</vt:lpstr>
      <vt:lpstr>逻辑运算综合应用</vt:lpstr>
      <vt:lpstr>第3课  “非”运算巧妙控灯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dt</cp:lastModifiedBy>
  <cp:revision>150</cp:revision>
  <dcterms:created xsi:type="dcterms:W3CDTF">2023-12-27T01:51:00Z</dcterms:created>
  <dcterms:modified xsi:type="dcterms:W3CDTF">2025-09-08T13:12:31Z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24BF97C9FD14453D8512E3E090934F40_13</vt:lpwstr>
  </property>
</Properties>
</file>